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57" r:id="rId3"/>
    <p:sldId id="258" r:id="rId4"/>
    <p:sldId id="268" r:id="rId5"/>
    <p:sldId id="259" r:id="rId6"/>
    <p:sldId id="267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5E04F5-4A53-4CFE-B6C6-6D6B67F59D39}" type="datetimeFigureOut">
              <a:rPr lang="es-SV" smtClean="0"/>
              <a:t>19/10/2013</a:t>
            </a:fld>
            <a:endParaRPr lang="es-S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S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07D82-A104-4667-B710-5CE92BAB6D9D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193770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7D82-A104-4667-B710-5CE92BAB6D9D}" type="slidenum">
              <a:rPr lang="es-SV" smtClean="0"/>
              <a:t>1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656142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7D82-A104-4667-B710-5CE92BAB6D9D}" type="slidenum">
              <a:rPr lang="es-SV" smtClean="0"/>
              <a:t>2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047595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7D82-A104-4667-B710-5CE92BAB6D9D}" type="slidenum">
              <a:rPr lang="es-SV" smtClean="0"/>
              <a:t>3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168375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7D82-A104-4667-B710-5CE92BAB6D9D}" type="slidenum">
              <a:rPr lang="es-SV" smtClean="0"/>
              <a:t>4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010646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7D82-A104-4667-B710-5CE92BAB6D9D}" type="slidenum">
              <a:rPr lang="es-SV" smtClean="0"/>
              <a:t>5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769545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7D82-A104-4667-B710-5CE92BAB6D9D}" type="slidenum">
              <a:rPr lang="es-SV" smtClean="0"/>
              <a:t>6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751704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7D82-A104-4667-B710-5CE92BAB6D9D}" type="slidenum">
              <a:rPr lang="es-SV" smtClean="0"/>
              <a:t>7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726769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7D82-A104-4667-B710-5CE92BAB6D9D}" type="slidenum">
              <a:rPr lang="es-SV" smtClean="0"/>
              <a:t>8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09485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7D82-A104-4667-B710-5CE92BAB6D9D}" type="slidenum">
              <a:rPr lang="es-SV" smtClean="0"/>
              <a:t>9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618073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7D82-A104-4667-B710-5CE92BAB6D9D}" type="slidenum">
              <a:rPr lang="es-SV" smtClean="0"/>
              <a:t>10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694276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7D82-A104-4667-B710-5CE92BAB6D9D}" type="slidenum">
              <a:rPr lang="es-SV" smtClean="0"/>
              <a:t>11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8909579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7D82-A104-4667-B710-5CE92BAB6D9D}" type="slidenum">
              <a:rPr lang="es-SV" smtClean="0"/>
              <a:t>12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437465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7D82-A104-4667-B710-5CE92BAB6D9D}" type="slidenum">
              <a:rPr lang="es-SV" smtClean="0"/>
              <a:t>13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964383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http://scholarshipstimes.com/wp-content/uploads/2012/03/university-of-glasgow-logo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77" b="28846"/>
          <a:stretch/>
        </p:blipFill>
        <p:spPr bwMode="auto">
          <a:xfrm>
            <a:off x="5796136" y="5366320"/>
            <a:ext cx="3048000" cy="125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smtClean="0"/>
              <a:t>19 October 2013</a:t>
            </a:r>
            <a:endParaRPr lang="es-S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Violence Prevention in El Salvador</a:t>
            </a:r>
            <a:endParaRPr lang="es-S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111D-A70E-4EF6-BD0E-EEA23B762AB2}" type="slidenum">
              <a:rPr lang="es-SV" smtClean="0"/>
              <a:t>‹#›</a:t>
            </a:fld>
            <a:endParaRPr lang="es-SV" dirty="0"/>
          </a:p>
        </p:txBody>
      </p:sp>
      <p:pic>
        <p:nvPicPr>
          <p:cNvPr id="7" name="Picture 2" descr="http://scholarshipstimes.com/wp-content/uploads/2012/03/university-of-glasgow-logo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77" b="28846"/>
          <a:stretch/>
        </p:blipFill>
        <p:spPr bwMode="auto">
          <a:xfrm>
            <a:off x="8092197" y="-26023"/>
            <a:ext cx="1051803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DB28B-6BFF-46F0-8107-C981C7FBFF7C}" type="datetimeFigureOut">
              <a:rPr lang="es-SV" smtClean="0"/>
              <a:t>19/10/2013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111D-A70E-4EF6-BD0E-EEA23B762AB2}" type="slidenum">
              <a:rPr lang="es-SV" smtClean="0"/>
              <a:t>‹#›</a:t>
            </a:fld>
            <a:endParaRPr lang="es-SV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DB28B-6BFF-46F0-8107-C981C7FBFF7C}" type="datetimeFigureOut">
              <a:rPr lang="es-SV" smtClean="0"/>
              <a:t>19/10/2013</a:t>
            </a:fld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111D-A70E-4EF6-BD0E-EEA23B762AB2}" type="slidenum">
              <a:rPr lang="es-SV" smtClean="0"/>
              <a:t>‹#›</a:t>
            </a:fld>
            <a:endParaRPr lang="es-SV"/>
          </a:p>
        </p:txBody>
      </p:sp>
      <p:pic>
        <p:nvPicPr>
          <p:cNvPr id="8" name="Picture 2" descr="http://scholarshipstimes.com/wp-content/uploads/2012/03/university-of-glasgow-logo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77" b="28846"/>
          <a:stretch/>
        </p:blipFill>
        <p:spPr bwMode="auto">
          <a:xfrm>
            <a:off x="8092197" y="-26023"/>
            <a:ext cx="1051803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DB28B-6BFF-46F0-8107-C981C7FBFF7C}" type="datetimeFigureOut">
              <a:rPr lang="es-SV" smtClean="0"/>
              <a:t>19/10/2013</a:t>
            </a:fld>
            <a:endParaRPr lang="es-S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111D-A70E-4EF6-BD0E-EEA23B762AB2}" type="slidenum">
              <a:rPr lang="es-SV" smtClean="0"/>
              <a:t>‹#›</a:t>
            </a:fld>
            <a:endParaRPr lang="es-SV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http://scholarshipstimes.com/wp-content/uploads/2012/03/university-of-glasgow-logo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77" b="28846"/>
          <a:stretch/>
        </p:blipFill>
        <p:spPr bwMode="auto">
          <a:xfrm>
            <a:off x="8092197" y="-26023"/>
            <a:ext cx="1051803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DB28B-6BFF-46F0-8107-C981C7FBFF7C}" type="datetimeFigureOut">
              <a:rPr lang="es-SV" smtClean="0"/>
              <a:t>19/10/2013</a:t>
            </a:fld>
            <a:endParaRPr lang="es-S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111D-A70E-4EF6-BD0E-EEA23B762AB2}" type="slidenum">
              <a:rPr lang="es-SV" smtClean="0"/>
              <a:t>‹#›</a:t>
            </a:fld>
            <a:endParaRPr lang="es-SV"/>
          </a:p>
        </p:txBody>
      </p:sp>
      <p:pic>
        <p:nvPicPr>
          <p:cNvPr id="6" name="Picture 2" descr="http://scholarshipstimes.com/wp-content/uploads/2012/03/university-of-glasgow-logo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77" b="28846"/>
          <a:stretch/>
        </p:blipFill>
        <p:spPr bwMode="auto">
          <a:xfrm>
            <a:off x="8092197" y="-26023"/>
            <a:ext cx="1051803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DB28B-6BFF-46F0-8107-C981C7FBFF7C}" type="datetimeFigureOut">
              <a:rPr lang="es-SV" smtClean="0"/>
              <a:t>19/10/2013</a:t>
            </a:fld>
            <a:endParaRPr lang="es-S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111D-A70E-4EF6-BD0E-EEA23B762AB2}" type="slidenum">
              <a:rPr lang="es-SV" smtClean="0"/>
              <a:t>‹#›</a:t>
            </a:fld>
            <a:endParaRPr lang="es-SV"/>
          </a:p>
        </p:txBody>
      </p:sp>
      <p:pic>
        <p:nvPicPr>
          <p:cNvPr id="5" name="Picture 2" descr="http://scholarshipstimes.com/wp-content/uploads/2012/03/university-of-glasgow-logo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77" b="28846"/>
          <a:stretch/>
        </p:blipFill>
        <p:spPr bwMode="auto">
          <a:xfrm>
            <a:off x="8092197" y="-26023"/>
            <a:ext cx="1051803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DB28B-6BFF-46F0-8107-C981C7FBFF7C}" type="datetimeFigureOut">
              <a:rPr lang="es-SV" smtClean="0"/>
              <a:t>19/10/2013</a:t>
            </a:fld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111D-A70E-4EF6-BD0E-EEA23B762AB2}" type="slidenum">
              <a:rPr lang="es-SV" smtClean="0"/>
              <a:t>‹#›</a:t>
            </a:fld>
            <a:endParaRPr lang="es-SV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http://scholarshipstimes.com/wp-content/uploads/2012/03/university-of-glasgow-logo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77" b="28846"/>
          <a:stretch/>
        </p:blipFill>
        <p:spPr bwMode="auto">
          <a:xfrm>
            <a:off x="8092197" y="-26023"/>
            <a:ext cx="1051803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DB28B-6BFF-46F0-8107-C981C7FBFF7C}" type="datetimeFigureOut">
              <a:rPr lang="es-SV" smtClean="0"/>
              <a:t>19/10/2013</a:t>
            </a:fld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111D-A70E-4EF6-BD0E-EEA23B762AB2}" type="slidenum">
              <a:rPr lang="es-SV" smtClean="0"/>
              <a:t>‹#›</a:t>
            </a:fld>
            <a:endParaRPr lang="es-SV"/>
          </a:p>
        </p:txBody>
      </p:sp>
      <p:pic>
        <p:nvPicPr>
          <p:cNvPr id="8" name="Picture 2" descr="http://scholarshipstimes.com/wp-content/uploads/2012/03/university-of-glasgow-logo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77" b="28846"/>
          <a:stretch/>
        </p:blipFill>
        <p:spPr bwMode="auto">
          <a:xfrm>
            <a:off x="8092197" y="-26023"/>
            <a:ext cx="1051803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DB28B-6BFF-46F0-8107-C981C7FBFF7C}" type="datetimeFigureOut">
              <a:rPr lang="es-SV" smtClean="0"/>
              <a:t>19/10/2013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111D-A70E-4EF6-BD0E-EEA23B762AB2}" type="slidenum">
              <a:rPr lang="es-SV" smtClean="0"/>
              <a:t>‹#›</a:t>
            </a:fld>
            <a:endParaRPr lang="es-S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DB28B-6BFF-46F0-8107-C981C7FBFF7C}" type="datetimeFigureOut">
              <a:rPr lang="es-SV" smtClean="0"/>
              <a:t>19/10/2013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111D-A70E-4EF6-BD0E-EEA23B762AB2}" type="slidenum">
              <a:rPr lang="es-SV" smtClean="0"/>
              <a:t>‹#›</a:t>
            </a:fld>
            <a:endParaRPr lang="es-S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2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s-SV" dirty="0" smtClean="0"/>
              <a:t>19 </a:t>
            </a:r>
            <a:r>
              <a:rPr lang="es-SV" dirty="0" err="1" smtClean="0"/>
              <a:t>October</a:t>
            </a:r>
            <a:r>
              <a:rPr lang="es-SV" dirty="0" smtClean="0"/>
              <a:t> 2013</a:t>
            </a:r>
            <a:endParaRPr lang="es-S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Violence Prevention in El Salvador</a:t>
            </a:r>
            <a:endParaRPr lang="es-S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45E111D-A70E-4EF6-BD0E-EEA23B762AB2}" type="slidenum">
              <a:rPr lang="es-SV" smtClean="0"/>
              <a:t>‹#›</a:t>
            </a:fld>
            <a:endParaRPr lang="es-SV"/>
          </a:p>
        </p:txBody>
      </p:sp>
      <p:pic>
        <p:nvPicPr>
          <p:cNvPr id="9" name="Picture 2" descr="http://scholarshipstimes.com/wp-content/uploads/2012/03/university-of-glasgow-logo1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77" b="28846"/>
          <a:stretch/>
        </p:blipFill>
        <p:spPr bwMode="auto">
          <a:xfrm>
            <a:off x="8092197" y="-26023"/>
            <a:ext cx="1051803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kari.mariska@gmail.co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k.pries.1@research.gla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 smtClean="0"/>
              <a:t>Violence prevention as </a:t>
            </a:r>
            <a:r>
              <a:rPr lang="en-GB" sz="3600" dirty="0" err="1" smtClean="0"/>
              <a:t>peacebuilding</a:t>
            </a:r>
            <a:r>
              <a:rPr lang="en-GB" sz="3600" dirty="0" smtClean="0"/>
              <a:t> in post-conflict states: the case of the Salvadoran Gang Truce</a:t>
            </a:r>
            <a:endParaRPr lang="es-SV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Kari Mariska Pries, </a:t>
            </a:r>
            <a:r>
              <a:rPr lang="en-GB" i="1" dirty="0" smtClean="0"/>
              <a:t>PhD Researcher</a:t>
            </a:r>
            <a:endParaRPr lang="en-GB" dirty="0" smtClean="0"/>
          </a:p>
          <a:p>
            <a:r>
              <a:rPr lang="en-GB" dirty="0" smtClean="0"/>
              <a:t>University of Glasgow, UK</a:t>
            </a:r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69760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Acknowledgements</a:t>
            </a:r>
            <a:endParaRPr lang="es-S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476872"/>
          </a:xfrm>
        </p:spPr>
        <p:txBody>
          <a:bodyPr/>
          <a:lstStyle/>
          <a:p>
            <a:r>
              <a:rPr lang="en-GB" dirty="0" smtClean="0"/>
              <a:t>This research project is funded by the</a:t>
            </a:r>
            <a:r>
              <a:rPr lang="en-GB" b="1" dirty="0" smtClean="0"/>
              <a:t> University of Glasgow</a:t>
            </a:r>
            <a:r>
              <a:rPr lang="en-GB" dirty="0" smtClean="0"/>
              <a:t> through a doctoral research scholarship</a:t>
            </a:r>
          </a:p>
          <a:p>
            <a:r>
              <a:rPr lang="en-GB" dirty="0" smtClean="0"/>
              <a:t>Material support in the field has been generously provided by the </a:t>
            </a:r>
            <a:r>
              <a:rPr lang="en-GB" b="1" dirty="0" smtClean="0"/>
              <a:t>International Organization for Migration </a:t>
            </a:r>
            <a:r>
              <a:rPr lang="en-GB" dirty="0" smtClean="0"/>
              <a:t>(IOM) El Salvador and its Chief of Mission, Don. </a:t>
            </a:r>
            <a:r>
              <a:rPr lang="en-GB" b="1" dirty="0" smtClean="0"/>
              <a:t>Norberto </a:t>
            </a:r>
            <a:r>
              <a:rPr lang="en-GB" b="1" dirty="0" err="1" smtClean="0"/>
              <a:t>Giron</a:t>
            </a:r>
            <a:endParaRPr lang="es-SV" b="1" dirty="0"/>
          </a:p>
        </p:txBody>
      </p:sp>
      <p:pic>
        <p:nvPicPr>
          <p:cNvPr id="4" name="0 Ima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495943"/>
            <a:ext cx="1801341" cy="139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scholarshipstimes.com/wp-content/uploads/2012/03/university-of-glasgow-logo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77" b="28846"/>
          <a:stretch/>
        </p:blipFill>
        <p:spPr bwMode="auto">
          <a:xfrm>
            <a:off x="5004048" y="4568140"/>
            <a:ext cx="3048000" cy="125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66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s-S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March 2012 (2)</a:t>
            </a:r>
          </a:p>
          <a:p>
            <a:r>
              <a:rPr lang="en-GB" dirty="0" smtClean="0"/>
              <a:t>Salvadoran Gangs in the Public Eye (2)</a:t>
            </a:r>
          </a:p>
          <a:p>
            <a:pPr lvl="1"/>
            <a:r>
              <a:rPr lang="en-GB" dirty="0" smtClean="0"/>
              <a:t>Twenty-first Century Gang Policy: 2003-2008</a:t>
            </a:r>
          </a:p>
          <a:p>
            <a:pPr lvl="1"/>
            <a:r>
              <a:rPr lang="en-GB" dirty="0" smtClean="0"/>
              <a:t>Changing of the Guard: 2009 Presidential Elections and the FMLN Policy Shift</a:t>
            </a:r>
          </a:p>
          <a:p>
            <a:r>
              <a:rPr lang="en-GB" dirty="0" smtClean="0"/>
              <a:t>Security and Prevention Policy Priorities: 2009-2012 (2)</a:t>
            </a:r>
          </a:p>
          <a:p>
            <a:r>
              <a:rPr lang="en-GB" dirty="0" smtClean="0"/>
              <a:t>Negotiating a Truce, Creating Spaces for Prevention (3)</a:t>
            </a:r>
          </a:p>
          <a:p>
            <a:r>
              <a:rPr lang="en-GB" dirty="0" smtClean="0"/>
              <a:t>Obfuscation and Narrative: What is real? (3)</a:t>
            </a:r>
          </a:p>
          <a:p>
            <a:r>
              <a:rPr lang="en-GB" dirty="0" smtClean="0"/>
              <a:t>Weaknesses of an Unclaimed Peace (3)</a:t>
            </a:r>
          </a:p>
          <a:p>
            <a:r>
              <a:rPr lang="en-GB" dirty="0" smtClean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44477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March 2012</a:t>
            </a:r>
            <a:endParaRPr lang="es-SV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00808"/>
            <a:ext cx="6496590" cy="42856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08509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March 2012: The dawning of a new day without death</a:t>
            </a:r>
            <a:endParaRPr lang="es-SV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450" y="1881187"/>
            <a:ext cx="5753100" cy="43148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89236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239" y="908720"/>
            <a:ext cx="6192689" cy="53080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8281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Salvadoran Gangs in the Public Eye</a:t>
            </a:r>
            <a:endParaRPr lang="es-S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Civil War and </a:t>
            </a:r>
            <a:r>
              <a:rPr lang="en-GB" dirty="0" err="1" smtClean="0"/>
              <a:t>Peacebuilding</a:t>
            </a:r>
            <a:endParaRPr lang="es-SV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dirty="0" smtClean="0"/>
              <a:t>Peace Accords, demobilisation, institution strengthening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“Discovery” of gangs, criminality and the re-coding of violence</a:t>
            </a:r>
          </a:p>
          <a:p>
            <a:pPr marL="0" indent="0">
              <a:buNone/>
            </a:pPr>
            <a:endParaRPr lang="es-SV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Mapping Change: Security Policy</a:t>
            </a:r>
            <a:endParaRPr lang="es-SV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en-GB" dirty="0" smtClean="0"/>
              <a:t>Anti-gang policies: </a:t>
            </a:r>
            <a:r>
              <a:rPr lang="en-GB" i="1" dirty="0" smtClean="0"/>
              <a:t>Mano Dura, Super Mano Dura</a:t>
            </a:r>
            <a:r>
              <a:rPr lang="en-GB" dirty="0" smtClean="0"/>
              <a:t> and political expediency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GB" dirty="0" smtClean="0"/>
              <a:t>Changing of the Guard: New government, new ideology, unchanged priorities?</a:t>
            </a:r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319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Security and Violence Prevention: 2009 - 2012</a:t>
            </a:r>
            <a:endParaRPr lang="es-SV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0"/>
            <a:ext cx="5266928" cy="48768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Prioritising crime and violence indicators rather than long-term </a:t>
            </a:r>
            <a:r>
              <a:rPr lang="en-GB" dirty="0" err="1" smtClean="0"/>
              <a:t>solutioning</a:t>
            </a:r>
            <a:endParaRPr lang="en-GB" dirty="0" smtClean="0"/>
          </a:p>
          <a:p>
            <a:r>
              <a:rPr lang="en-GB" dirty="0" smtClean="0"/>
              <a:t>Capacity of government institutions to implement programmes limited</a:t>
            </a:r>
          </a:p>
          <a:p>
            <a:r>
              <a:rPr lang="en-GB" dirty="0" smtClean="0"/>
              <a:t>Combatting crime v. Preventing crime</a:t>
            </a:r>
          </a:p>
          <a:p>
            <a:r>
              <a:rPr lang="en-GB" dirty="0" smtClean="0"/>
              <a:t>Clinging to old habits (</a:t>
            </a:r>
            <a:r>
              <a:rPr lang="en-GB" i="1" dirty="0" smtClean="0"/>
              <a:t>Mano Dura</a:t>
            </a:r>
            <a:r>
              <a:rPr lang="en-GB" dirty="0" smtClean="0"/>
              <a:t>) as politically popular in the polls</a:t>
            </a:r>
          </a:p>
          <a:p>
            <a:r>
              <a:rPr lang="en-GB" dirty="0" smtClean="0"/>
              <a:t>Greater grassroots inclusion and locally-implemented programmes demonstrate some level of ideological switch (citizen security)</a:t>
            </a:r>
          </a:p>
          <a:p>
            <a:endParaRPr lang="es-SV" dirty="0"/>
          </a:p>
        </p:txBody>
      </p:sp>
      <p:pic>
        <p:nvPicPr>
          <p:cNvPr id="9" name="Picture 4" descr="https://fbcdn-sphotos-a.akamaihd.net/hphotos-ak-ash4/318233_10150622506796404_570036403_9207935_135036808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988839"/>
            <a:ext cx="2715196" cy="349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12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Negotiating a Truce, Creating Space for Prevention</a:t>
            </a:r>
            <a:endParaRPr lang="es-S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855519" cy="4876800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Truce negotiated between two main gangs, MS-13, M-18, ostensibly facilitated by independent individuals</a:t>
            </a:r>
          </a:p>
          <a:p>
            <a:r>
              <a:rPr lang="en-GB" dirty="0" smtClean="0"/>
              <a:t>Despite lack of clarity, successful decrease in homicides leads to opportunity for programming implementation</a:t>
            </a:r>
          </a:p>
          <a:p>
            <a:r>
              <a:rPr lang="en-GB" i="1" dirty="0" smtClean="0"/>
              <a:t>Cities without Violence </a:t>
            </a:r>
            <a:r>
              <a:rPr lang="en-GB" dirty="0" smtClean="0"/>
              <a:t>creating space for change</a:t>
            </a:r>
          </a:p>
          <a:p>
            <a:r>
              <a:rPr lang="en-GB" dirty="0" smtClean="0"/>
              <a:t>Despite success, individual citizens, government institutions and the international community remain unsold on potential</a:t>
            </a:r>
          </a:p>
          <a:p>
            <a:r>
              <a:rPr lang="en-GB" dirty="0" smtClean="0"/>
              <a:t>The window is closing…</a:t>
            </a:r>
            <a:endParaRPr lang="es-SV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060" y="3933056"/>
            <a:ext cx="2795726" cy="20967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060" y="1628800"/>
            <a:ext cx="2807883" cy="210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94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Obfuscation and Narrative: What is real?</a:t>
            </a:r>
            <a:endParaRPr lang="es-S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Who is involved in negotiation?</a:t>
            </a:r>
          </a:p>
          <a:p>
            <a:pPr lvl="1"/>
            <a:r>
              <a:rPr lang="en-GB" dirty="0" smtClean="0"/>
              <a:t>Gangs and Facilitators: With government knowledge or with out?</a:t>
            </a:r>
          </a:p>
          <a:p>
            <a:pPr lvl="1"/>
            <a:r>
              <a:rPr lang="en-GB" dirty="0" smtClean="0"/>
              <a:t>Gangs, Facilitators and government personnel: legally or illegally?</a:t>
            </a:r>
          </a:p>
          <a:p>
            <a:r>
              <a:rPr lang="en-GB" dirty="0" smtClean="0"/>
              <a:t>From whom did the idea of a Truce originate?</a:t>
            </a:r>
          </a:p>
          <a:p>
            <a:pPr lvl="1"/>
            <a:r>
              <a:rPr lang="en-GB" dirty="0" smtClean="0"/>
              <a:t>Facilitators</a:t>
            </a:r>
          </a:p>
          <a:p>
            <a:pPr lvl="1"/>
            <a:r>
              <a:rPr lang="en-GB" dirty="0" smtClean="0"/>
              <a:t>Gangs</a:t>
            </a:r>
          </a:p>
          <a:p>
            <a:pPr lvl="1"/>
            <a:r>
              <a:rPr lang="en-GB" dirty="0" smtClean="0"/>
              <a:t>Government officials</a:t>
            </a:r>
          </a:p>
          <a:p>
            <a:pPr lvl="1"/>
            <a:r>
              <a:rPr lang="en-GB" dirty="0" smtClean="0"/>
              <a:t>FMLN party strategy</a:t>
            </a:r>
          </a:p>
          <a:p>
            <a:r>
              <a:rPr lang="en-GB" dirty="0" smtClean="0"/>
              <a:t>What were the terms / what candies were promised in return for peace?</a:t>
            </a:r>
          </a:p>
          <a:p>
            <a:r>
              <a:rPr lang="en-GB" dirty="0" smtClean="0"/>
              <a:t>Did the government “negotiate with terrorists”?</a:t>
            </a:r>
          </a:p>
          <a:p>
            <a:r>
              <a:rPr lang="en-GB" dirty="0" smtClean="0"/>
              <a:t>Are gang members / gang leadership now political actors?</a:t>
            </a:r>
            <a:endParaRPr lang="en-GB" dirty="0"/>
          </a:p>
          <a:p>
            <a:pPr marL="274320" lvl="1" indent="0">
              <a:buNone/>
            </a:pPr>
            <a:endParaRPr lang="en-GB" dirty="0" smtClean="0"/>
          </a:p>
          <a:p>
            <a:pPr lvl="1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69557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Weaknesses of an Unclaimed Peace</a:t>
            </a:r>
            <a:endParaRPr lang="es-S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Public distrust in a shadowy process</a:t>
            </a:r>
          </a:p>
          <a:p>
            <a:pPr lvl="1"/>
            <a:r>
              <a:rPr lang="en-GB" dirty="0" smtClean="0"/>
              <a:t>Fear of long-term planning or program spending for processes that will not last</a:t>
            </a:r>
          </a:p>
          <a:p>
            <a:pPr lvl="1"/>
            <a:r>
              <a:rPr lang="en-GB" dirty="0" smtClean="0"/>
              <a:t>Inherent distrust of gangs and government</a:t>
            </a:r>
          </a:p>
          <a:p>
            <a:r>
              <a:rPr lang="en-GB" dirty="0" smtClean="0"/>
              <a:t>Lack of firm, distinct and courageous leadership</a:t>
            </a:r>
          </a:p>
          <a:p>
            <a:r>
              <a:rPr lang="en-GB" dirty="0" smtClean="0"/>
              <a:t>Political right / left divisions politicising process: Can truces with political allegiances last? </a:t>
            </a:r>
          </a:p>
          <a:p>
            <a:r>
              <a:rPr lang="en-GB" dirty="0" smtClean="0"/>
              <a:t>Danger of gangs as political actors: murders become political currency?</a:t>
            </a:r>
          </a:p>
          <a:p>
            <a:r>
              <a:rPr lang="en-GB" dirty="0" smtClean="0"/>
              <a:t>Upcoming March 2014 presidential elections compromising truce with allegations of promises and deals</a:t>
            </a:r>
          </a:p>
          <a:p>
            <a:r>
              <a:rPr lang="en-GB" dirty="0" smtClean="0"/>
              <a:t>Lack of international support, excepting OAS, because:</a:t>
            </a:r>
          </a:p>
          <a:p>
            <a:pPr lvl="1"/>
            <a:r>
              <a:rPr lang="en-GB" dirty="0"/>
              <a:t>P</a:t>
            </a:r>
            <a:r>
              <a:rPr lang="en-GB" dirty="0" smtClean="0"/>
              <a:t>roblem of dialoguing with criminals/terrorists</a:t>
            </a:r>
          </a:p>
          <a:p>
            <a:pPr lvl="1"/>
            <a:r>
              <a:rPr lang="en-GB" dirty="0" smtClean="0"/>
              <a:t>Shareholder perceptions regarding criminals / prisons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85133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s-S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85317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accent5"/>
                </a:solidFill>
              </a:rPr>
              <a:t>THANK YOU</a:t>
            </a:r>
            <a:endParaRPr lang="es-SV" dirty="0">
              <a:solidFill>
                <a:schemeClr val="accent5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accent2"/>
                </a:solidFill>
              </a:rPr>
              <a:t>Kari Mariska Pries</a:t>
            </a:r>
          </a:p>
          <a:p>
            <a:r>
              <a:rPr lang="en-GB" dirty="0" smtClean="0">
                <a:solidFill>
                  <a:schemeClr val="accent2"/>
                </a:solidFill>
              </a:rPr>
              <a:t>University of Glasgow</a:t>
            </a:r>
            <a:r>
              <a:rPr lang="es-SV" dirty="0" smtClean="0">
                <a:solidFill>
                  <a:schemeClr val="accent2"/>
                </a:solidFill>
              </a:rPr>
              <a:t>, UK</a:t>
            </a:r>
          </a:p>
          <a:p>
            <a:r>
              <a:rPr lang="en-GB" dirty="0" smtClean="0">
                <a:solidFill>
                  <a:schemeClr val="accent2"/>
                </a:solidFill>
                <a:hlinkClick r:id="rId3"/>
              </a:rPr>
              <a:t>kari.mariska@gmail.com</a:t>
            </a:r>
            <a:r>
              <a:rPr lang="en-GB" dirty="0" smtClean="0">
                <a:solidFill>
                  <a:schemeClr val="accent2"/>
                </a:solidFill>
              </a:rPr>
              <a:t> ; </a:t>
            </a:r>
            <a:r>
              <a:rPr lang="en-GB" dirty="0" smtClean="0">
                <a:solidFill>
                  <a:schemeClr val="accent2"/>
                </a:solidFill>
                <a:hlinkClick r:id="rId4"/>
              </a:rPr>
              <a:t>k.pries.1@research.gla.ac.uk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359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3218</TotalTime>
  <Words>559</Words>
  <Application>Microsoft Office PowerPoint</Application>
  <PresentationFormat>On-screen Show (4:3)</PresentationFormat>
  <Paragraphs>79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Clarity</vt:lpstr>
      <vt:lpstr>Violence prevention as peacebuilding in post-conflict states: the case of the Salvadoran Gang Truce</vt:lpstr>
      <vt:lpstr>Acknowledgements</vt:lpstr>
      <vt:lpstr>Overview</vt:lpstr>
      <vt:lpstr>March 2012</vt:lpstr>
      <vt:lpstr>March 2012: The dawning of a new day without death</vt:lpstr>
      <vt:lpstr>PowerPoint Presentation</vt:lpstr>
      <vt:lpstr>Salvadoran Gangs in the Public Eye</vt:lpstr>
      <vt:lpstr>Security and Violence Prevention: 2009 - 2012</vt:lpstr>
      <vt:lpstr>Negotiating a Truce, Creating Space for Prevention</vt:lpstr>
      <vt:lpstr>Obfuscation and Narrative: What is real?</vt:lpstr>
      <vt:lpstr>Weaknesses of an Unclaimed Peace</vt:lpstr>
      <vt:lpstr>Conclusion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 Mariska Pries</dc:creator>
  <cp:lastModifiedBy>Kari Mariska Pries</cp:lastModifiedBy>
  <cp:revision>23</cp:revision>
  <dcterms:created xsi:type="dcterms:W3CDTF">2013-10-16T13:55:16Z</dcterms:created>
  <dcterms:modified xsi:type="dcterms:W3CDTF">2013-10-19T12:18:45Z</dcterms:modified>
</cp:coreProperties>
</file>